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9EB1"/>
    <a:srgbClr val="DBE4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763" autoAdjust="0"/>
    <p:restoredTop sz="93979" autoAdjust="0"/>
  </p:normalViewPr>
  <p:slideViewPr>
    <p:cSldViewPr snapToGrid="0" snapToObjects="1">
      <p:cViewPr varScale="1">
        <p:scale>
          <a:sx n="76" d="100"/>
          <a:sy n="76" d="100"/>
        </p:scale>
        <p:origin x="3654" y="102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rona, Salvador" userId="7bd35258-d788-4e83-b86d-eb3c761c3063" providerId="ADAL" clId="{E6EEBB32-CFE9-4998-A9ED-6C0C79604F97}"/>
    <pc:docChg chg="modSld">
      <pc:chgData name="Corona, Salvador" userId="7bd35258-d788-4e83-b86d-eb3c761c3063" providerId="ADAL" clId="{E6EEBB32-CFE9-4998-A9ED-6C0C79604F97}" dt="2025-05-16T14:27:50.106" v="0" actId="255"/>
      <pc:docMkLst>
        <pc:docMk/>
      </pc:docMkLst>
      <pc:sldChg chg="modSp mod">
        <pc:chgData name="Corona, Salvador" userId="7bd35258-d788-4e83-b86d-eb3c761c3063" providerId="ADAL" clId="{E6EEBB32-CFE9-4998-A9ED-6C0C79604F97}" dt="2025-05-16T14:27:50.106" v="0" actId="255"/>
        <pc:sldMkLst>
          <pc:docMk/>
          <pc:sldMk cId="317165639" sldId="257"/>
        </pc:sldMkLst>
        <pc:spChg chg="mod">
          <ac:chgData name="Corona, Salvador" userId="7bd35258-d788-4e83-b86d-eb3c761c3063" providerId="ADAL" clId="{E6EEBB32-CFE9-4998-A9ED-6C0C79604F97}" dt="2025-05-16T14:27:50.106" v="0" actId="255"/>
          <ac:spMkLst>
            <pc:docMk/>
            <pc:sldMk cId="317165639" sldId="257"/>
            <ac:spMk id="2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FCD2C16-1CC6-8C40-8121-8A1FF64076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58487" y="5461357"/>
            <a:ext cx="2057400" cy="96520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FF0F3E5-93FC-6B43-82C5-9C5C247FD025}"/>
              </a:ext>
            </a:extLst>
          </p:cNvPr>
          <p:cNvCxnSpPr/>
          <p:nvPr userDrawn="1"/>
        </p:nvCxnSpPr>
        <p:spPr>
          <a:xfrm>
            <a:off x="5365897" y="6719775"/>
            <a:ext cx="1837943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0AF2DF2-1DB1-7844-94A1-B168C750EF61}"/>
              </a:ext>
            </a:extLst>
          </p:cNvPr>
          <p:cNvCxnSpPr/>
          <p:nvPr userDrawn="1"/>
        </p:nvCxnSpPr>
        <p:spPr>
          <a:xfrm>
            <a:off x="5365897" y="3065718"/>
            <a:ext cx="1837943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BC78EA51-2DE4-1945-B026-4D7E9E37C3CF}"/>
              </a:ext>
            </a:extLst>
          </p:cNvPr>
          <p:cNvSpPr/>
          <p:nvPr userDrawn="1"/>
        </p:nvSpPr>
        <p:spPr>
          <a:xfrm>
            <a:off x="5258487" y="2540072"/>
            <a:ext cx="2057400" cy="553998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ctr"/>
            <a:r>
              <a:rPr lang="en-US" sz="3000" b="0" i="0" kern="1200" baseline="0" dirty="0">
                <a:solidFill>
                  <a:srgbClr val="5D9EB1"/>
                </a:solidFill>
                <a:effectLst/>
                <a:latin typeface="Bebas Neue" panose="020B0606020202050201" pitchFamily="34" charset="77"/>
              </a:rPr>
              <a:t>don't miss this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259837F-B980-3C4B-B61E-1DE54300D8F8}"/>
              </a:ext>
            </a:extLst>
          </p:cNvPr>
          <p:cNvSpPr/>
          <p:nvPr userDrawn="1"/>
        </p:nvSpPr>
        <p:spPr>
          <a:xfrm>
            <a:off x="5258487" y="6204411"/>
            <a:ext cx="2057400" cy="553998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ctr"/>
            <a:r>
              <a:rPr lang="en-US" sz="3000" b="0" i="0" kern="1200" baseline="0" dirty="0">
                <a:solidFill>
                  <a:srgbClr val="5D9EB1"/>
                </a:solidFill>
                <a:effectLst/>
                <a:latin typeface="Bebas Neue" panose="020B0606020202050201" pitchFamily="34" charset="77"/>
              </a:rPr>
              <a:t>Soups</a:t>
            </a:r>
          </a:p>
        </p:txBody>
      </p:sp>
    </p:spTree>
    <p:extLst>
      <p:ext uri="{BB962C8B-B14F-4D97-AF65-F5344CB8AC3E}">
        <p14:creationId xmlns:p14="http://schemas.microsoft.com/office/powerpoint/2010/main" val="1512599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EEBEF54-3F6B-344D-BF81-A7ABB1B0F077}"/>
              </a:ext>
            </a:extLst>
          </p:cNvPr>
          <p:cNvCxnSpPr/>
          <p:nvPr userDrawn="1"/>
        </p:nvCxnSpPr>
        <p:spPr>
          <a:xfrm>
            <a:off x="5365897" y="6719775"/>
            <a:ext cx="1837943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3BCE9B1-0F93-724A-818C-D23BF847E21C}"/>
              </a:ext>
            </a:extLst>
          </p:cNvPr>
          <p:cNvCxnSpPr/>
          <p:nvPr userDrawn="1"/>
        </p:nvCxnSpPr>
        <p:spPr>
          <a:xfrm>
            <a:off x="5365897" y="3065718"/>
            <a:ext cx="1837943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9512105D-506F-5844-B864-B8961ACC7C38}"/>
              </a:ext>
            </a:extLst>
          </p:cNvPr>
          <p:cNvSpPr/>
          <p:nvPr userDrawn="1"/>
        </p:nvSpPr>
        <p:spPr>
          <a:xfrm>
            <a:off x="5258487" y="2540072"/>
            <a:ext cx="2057400" cy="553998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ctr"/>
            <a:r>
              <a:rPr lang="en-US" sz="3000" b="0" i="0" kern="1200" baseline="0" dirty="0">
                <a:solidFill>
                  <a:srgbClr val="5D9EB1"/>
                </a:solidFill>
                <a:effectLst/>
                <a:latin typeface="Bebas Neue" panose="020B0606020202050201" pitchFamily="34" charset="77"/>
              </a:rPr>
              <a:t>Sandwiches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6452821-51CB-7C46-977C-B8A8741BE508}"/>
              </a:ext>
            </a:extLst>
          </p:cNvPr>
          <p:cNvSpPr/>
          <p:nvPr userDrawn="1"/>
        </p:nvSpPr>
        <p:spPr>
          <a:xfrm>
            <a:off x="5258487" y="6204411"/>
            <a:ext cx="2057400" cy="553998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ctr"/>
            <a:r>
              <a:rPr lang="en-US" sz="3000" b="0" i="0" kern="1200" baseline="0" dirty="0">
                <a:solidFill>
                  <a:srgbClr val="5D9EB1"/>
                </a:solidFill>
                <a:effectLst/>
                <a:latin typeface="Bebas Neue" panose="020B0606020202050201" pitchFamily="34" charset="77"/>
              </a:rPr>
              <a:t>Soups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1B88FB6-E606-184B-89F1-8067D0E5E72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58487" y="5461357"/>
            <a:ext cx="2057400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40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FCD2C16-1CC6-8C40-8121-8A1FF64076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58487" y="8204557"/>
            <a:ext cx="2057400" cy="96520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0AF2DF2-1DB1-7844-94A1-B168C750EF61}"/>
              </a:ext>
            </a:extLst>
          </p:cNvPr>
          <p:cNvCxnSpPr/>
          <p:nvPr userDrawn="1"/>
        </p:nvCxnSpPr>
        <p:spPr>
          <a:xfrm>
            <a:off x="5365897" y="3065718"/>
            <a:ext cx="1837943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BC78EA51-2DE4-1945-B026-4D7E9E37C3CF}"/>
              </a:ext>
            </a:extLst>
          </p:cNvPr>
          <p:cNvSpPr/>
          <p:nvPr userDrawn="1"/>
        </p:nvSpPr>
        <p:spPr>
          <a:xfrm>
            <a:off x="5258487" y="2540072"/>
            <a:ext cx="2057400" cy="553998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ctr"/>
            <a:r>
              <a:rPr lang="en-US" sz="3000" b="0" i="0" kern="1200" baseline="0" dirty="0">
                <a:solidFill>
                  <a:srgbClr val="5D9EB1"/>
                </a:solidFill>
                <a:effectLst/>
                <a:latin typeface="Bebas Neue" panose="020B0606020202050201" pitchFamily="34" charset="77"/>
              </a:rPr>
              <a:t>don't miss this</a:t>
            </a:r>
          </a:p>
        </p:txBody>
      </p:sp>
    </p:spTree>
    <p:extLst>
      <p:ext uri="{BB962C8B-B14F-4D97-AF65-F5344CB8AC3E}">
        <p14:creationId xmlns:p14="http://schemas.microsoft.com/office/powerpoint/2010/main" val="3401752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EB3AB3-3CAB-7A43-8A67-93DD39042F50}"/>
              </a:ext>
            </a:extLst>
          </p:cNvPr>
          <p:cNvSpPr/>
          <p:nvPr userDrawn="1"/>
        </p:nvSpPr>
        <p:spPr>
          <a:xfrm>
            <a:off x="5258487" y="2509284"/>
            <a:ext cx="2057400" cy="6773451"/>
          </a:xfrm>
          <a:prstGeom prst="rect">
            <a:avLst/>
          </a:prstGeom>
          <a:solidFill>
            <a:srgbClr val="DBE4E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985CD4-EDF7-A048-9CC1-51FF79C3A73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092450" y="516443"/>
            <a:ext cx="3200400" cy="167640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8F9B11EC-7B2D-AE4C-9F20-45211F9EE20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61434" y="451759"/>
            <a:ext cx="3581400" cy="1790700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99A741F7-36E6-9B47-AD28-89A84BEDB11A}"/>
              </a:ext>
            </a:extLst>
          </p:cNvPr>
          <p:cNvSpPr/>
          <p:nvPr userDrawn="1"/>
        </p:nvSpPr>
        <p:spPr>
          <a:xfrm>
            <a:off x="461434" y="9504398"/>
            <a:ext cx="849915" cy="369332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l"/>
            <a:r>
              <a:rPr lang="en-US" sz="1800" b="0" i="0" kern="1200" baseline="0" dirty="0">
                <a:solidFill>
                  <a:srgbClr val="5D9EB1"/>
                </a:solidFill>
                <a:effectLst/>
                <a:latin typeface="Bebas Neue" panose="020B0606020202050201" pitchFamily="34" charset="77"/>
              </a:rPr>
              <a:t>Questions?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19E685B3-992E-454F-B9EE-E32DF5B98918}"/>
              </a:ext>
            </a:extLst>
          </p:cNvPr>
          <p:cNvCxnSpPr>
            <a:cxnSpLocks/>
          </p:cNvCxnSpPr>
          <p:nvPr userDrawn="1"/>
        </p:nvCxnSpPr>
        <p:spPr>
          <a:xfrm>
            <a:off x="1380136" y="9511570"/>
            <a:ext cx="0" cy="320169"/>
          </a:xfrm>
          <a:prstGeom prst="line">
            <a:avLst/>
          </a:prstGeom>
          <a:ln w="12700">
            <a:solidFill>
              <a:srgbClr val="5D9EB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F92642BF-8530-0A48-9E29-3EF1D842BA15}"/>
              </a:ext>
            </a:extLst>
          </p:cNvPr>
          <p:cNvSpPr/>
          <p:nvPr userDrawn="1"/>
        </p:nvSpPr>
        <p:spPr>
          <a:xfrm rot="16200000">
            <a:off x="3633" y="5743660"/>
            <a:ext cx="1210455" cy="304699"/>
          </a:xfrm>
          <a:prstGeom prst="rect">
            <a:avLst/>
          </a:prstGeom>
          <a:solidFill>
            <a:srgbClr val="5D9EB1"/>
          </a:solidFill>
        </p:spPr>
        <p:txBody>
          <a:bodyPr wrap="square" lIns="0" tIns="27432" rIns="0" bIns="0">
            <a:spAutoFit/>
          </a:bodyPr>
          <a:lstStyle/>
          <a:p>
            <a:pPr algn="ctr"/>
            <a:r>
              <a:rPr lang="en-US" sz="1800" b="0" i="0" kern="1200" spc="60" baseline="0" dirty="0">
                <a:solidFill>
                  <a:schemeClr val="bg1"/>
                </a:solidFill>
                <a:effectLst/>
                <a:latin typeface="Bebas Neue" panose="020B0606020202050201" pitchFamily="34" charset="77"/>
              </a:rPr>
              <a:t>Wednesday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ECA418C-2EA7-4544-AC56-89F0A01FB44D}"/>
              </a:ext>
            </a:extLst>
          </p:cNvPr>
          <p:cNvSpPr/>
          <p:nvPr userDrawn="1"/>
        </p:nvSpPr>
        <p:spPr>
          <a:xfrm rot="16200000">
            <a:off x="3634" y="2962162"/>
            <a:ext cx="1210455" cy="304699"/>
          </a:xfrm>
          <a:prstGeom prst="rect">
            <a:avLst/>
          </a:prstGeom>
          <a:solidFill>
            <a:srgbClr val="5D9EB1"/>
          </a:solidFill>
        </p:spPr>
        <p:txBody>
          <a:bodyPr wrap="square" lIns="0" tIns="27432" rIns="0" bIns="0">
            <a:spAutoFit/>
          </a:bodyPr>
          <a:lstStyle/>
          <a:p>
            <a:pPr algn="ctr"/>
            <a:r>
              <a:rPr lang="en-US" sz="1800" b="0" i="0" kern="1200" spc="60" baseline="0" dirty="0">
                <a:solidFill>
                  <a:schemeClr val="bg1"/>
                </a:solidFill>
                <a:effectLst/>
                <a:latin typeface="Bebas Neue" panose="020B0606020202050201" pitchFamily="34" charset="77"/>
              </a:rPr>
              <a:t>Monday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DC89E1E-74E2-2844-AE9E-E7283E340553}"/>
              </a:ext>
            </a:extLst>
          </p:cNvPr>
          <p:cNvSpPr/>
          <p:nvPr userDrawn="1"/>
        </p:nvSpPr>
        <p:spPr>
          <a:xfrm rot="16200000">
            <a:off x="3634" y="4352911"/>
            <a:ext cx="1210455" cy="304699"/>
          </a:xfrm>
          <a:prstGeom prst="rect">
            <a:avLst/>
          </a:prstGeom>
          <a:solidFill>
            <a:srgbClr val="5D9EB1"/>
          </a:solidFill>
        </p:spPr>
        <p:txBody>
          <a:bodyPr wrap="square" lIns="0" tIns="27432" rIns="0" bIns="0">
            <a:spAutoFit/>
          </a:bodyPr>
          <a:lstStyle/>
          <a:p>
            <a:pPr algn="ctr"/>
            <a:r>
              <a:rPr lang="en-US" sz="1800" b="0" i="0" kern="1200" spc="60" baseline="0" dirty="0">
                <a:solidFill>
                  <a:schemeClr val="bg1"/>
                </a:solidFill>
                <a:effectLst/>
                <a:latin typeface="Bebas Neue" panose="020B0606020202050201" pitchFamily="34" charset="77"/>
              </a:rPr>
              <a:t>Tuesday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A6A0409-B1AC-6345-8AE9-D9CF910010B0}"/>
              </a:ext>
            </a:extLst>
          </p:cNvPr>
          <p:cNvSpPr/>
          <p:nvPr userDrawn="1"/>
        </p:nvSpPr>
        <p:spPr>
          <a:xfrm rot="16200000">
            <a:off x="3632" y="7134409"/>
            <a:ext cx="1210455" cy="304699"/>
          </a:xfrm>
          <a:prstGeom prst="rect">
            <a:avLst/>
          </a:prstGeom>
          <a:solidFill>
            <a:srgbClr val="5D9EB1"/>
          </a:solidFill>
        </p:spPr>
        <p:txBody>
          <a:bodyPr wrap="square" lIns="0" tIns="27432" rIns="0" bIns="0">
            <a:spAutoFit/>
          </a:bodyPr>
          <a:lstStyle/>
          <a:p>
            <a:pPr algn="ctr"/>
            <a:r>
              <a:rPr lang="en-US" sz="1800" b="0" i="0" kern="1200" spc="60" baseline="0" dirty="0">
                <a:solidFill>
                  <a:schemeClr val="bg1"/>
                </a:solidFill>
                <a:effectLst/>
                <a:latin typeface="Bebas Neue" panose="020B0606020202050201" pitchFamily="34" charset="77"/>
              </a:rPr>
              <a:t>Thursday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8B5ADB5-3AFE-8041-A133-44ECDB15B138}"/>
              </a:ext>
            </a:extLst>
          </p:cNvPr>
          <p:cNvSpPr/>
          <p:nvPr userDrawn="1"/>
        </p:nvSpPr>
        <p:spPr>
          <a:xfrm rot="16200000">
            <a:off x="3632" y="8525158"/>
            <a:ext cx="1210455" cy="304699"/>
          </a:xfrm>
          <a:prstGeom prst="rect">
            <a:avLst/>
          </a:prstGeom>
          <a:solidFill>
            <a:srgbClr val="5D9EB1"/>
          </a:solidFill>
        </p:spPr>
        <p:txBody>
          <a:bodyPr wrap="square" lIns="0" tIns="27432" rIns="0" bIns="0">
            <a:spAutoFit/>
          </a:bodyPr>
          <a:lstStyle/>
          <a:p>
            <a:pPr algn="ctr"/>
            <a:r>
              <a:rPr lang="en-US" sz="1800" b="0" i="0" kern="1200" spc="60" baseline="0" dirty="0">
                <a:solidFill>
                  <a:schemeClr val="bg1"/>
                </a:solidFill>
                <a:effectLst/>
                <a:latin typeface="Bebas Neue" panose="020B0606020202050201" pitchFamily="34" charset="77"/>
              </a:rPr>
              <a:t>Friday</a:t>
            </a:r>
          </a:p>
        </p:txBody>
      </p:sp>
    </p:spTree>
    <p:extLst>
      <p:ext uri="{BB962C8B-B14F-4D97-AF65-F5344CB8AC3E}">
        <p14:creationId xmlns:p14="http://schemas.microsoft.com/office/powerpoint/2010/main" val="4073373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6"/>
          <p:cNvSpPr txBox="1">
            <a:spLocks/>
          </p:cNvSpPr>
          <p:nvPr/>
        </p:nvSpPr>
        <p:spPr>
          <a:xfrm>
            <a:off x="5258706" y="3042465"/>
            <a:ext cx="2048256" cy="2764642"/>
          </a:xfrm>
          <a:prstGeom prst="rect">
            <a:avLst/>
          </a:prstGeom>
        </p:spPr>
        <p:txBody>
          <a:bodyPr tIns="137160" numCol="1" spcCol="274320" anchor="t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  <a:tabLst>
                <a:tab pos="3997325" algn="r"/>
              </a:tabLst>
            </a:pPr>
            <a:r>
              <a:rPr 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cs typeface=""/>
              </a:rPr>
              <a:t>Mon: </a:t>
            </a:r>
            <a:r>
              <a:rPr 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cs typeface=""/>
              </a:rPr>
              <a:t>Closed for holiday</a:t>
            </a:r>
          </a:p>
          <a:p>
            <a:pPr marL="0" indent="0">
              <a:spcBef>
                <a:spcPts val="0"/>
              </a:spcBef>
              <a:buNone/>
              <a:tabLst>
                <a:tab pos="3997325" algn="r"/>
              </a:tabLst>
            </a:pPr>
            <a:endParaRPr lang="en-US" sz="900" b="1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  <a:cs typeface=""/>
            </a:endParaRPr>
          </a:p>
          <a:p>
            <a:pPr marL="0" indent="0">
              <a:spcBef>
                <a:spcPts val="0"/>
              </a:spcBef>
              <a:buNone/>
              <a:tabLst>
                <a:tab pos="3997325" algn="r"/>
              </a:tabLst>
            </a:pPr>
            <a:r>
              <a:rPr 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cs typeface=""/>
              </a:rPr>
              <a:t>Tuesday: </a:t>
            </a:r>
            <a:r>
              <a:rPr 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cs typeface=""/>
              </a:rPr>
              <a:t>Beef or chicken tacos, rice and beans …………..…..$5.99</a:t>
            </a:r>
          </a:p>
          <a:p>
            <a:pPr marL="0" indent="0">
              <a:spcBef>
                <a:spcPts val="0"/>
              </a:spcBef>
              <a:buNone/>
              <a:tabLst>
                <a:tab pos="3997325" algn="r"/>
              </a:tabLst>
            </a:pPr>
            <a:endParaRPr lang="en-US" sz="9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  <a:cs typeface=""/>
            </a:endParaRPr>
          </a:p>
          <a:p>
            <a:pPr marL="0" indent="0">
              <a:spcBef>
                <a:spcPts val="0"/>
              </a:spcBef>
              <a:buNone/>
              <a:tabLst>
                <a:tab pos="3997325" algn="r"/>
              </a:tabLst>
            </a:pPr>
            <a:r>
              <a:rPr 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cs typeface=""/>
              </a:rPr>
              <a:t>Wed: </a:t>
            </a:r>
            <a:r>
              <a:rPr 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cs typeface=""/>
              </a:rPr>
              <a:t>Parmesan fish ray over pasta and vegetables …..…$5.99</a:t>
            </a:r>
          </a:p>
          <a:p>
            <a:pPr marL="0" indent="0">
              <a:spcBef>
                <a:spcPts val="0"/>
              </a:spcBef>
              <a:buNone/>
              <a:tabLst>
                <a:tab pos="3997325" algn="r"/>
              </a:tabLst>
            </a:pPr>
            <a:endParaRPr lang="en-US" sz="9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  <a:cs typeface=""/>
            </a:endParaRPr>
          </a:p>
          <a:p>
            <a:pPr marL="0" lvl="0" indent="0">
              <a:spcBef>
                <a:spcPts val="0"/>
              </a:spcBef>
              <a:buNone/>
              <a:tabLst>
                <a:tab pos="3997325" algn="r"/>
              </a:tabLst>
            </a:pPr>
            <a:r>
              <a:rPr 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cs typeface=""/>
              </a:rPr>
              <a:t>Thurs: </a:t>
            </a:r>
            <a:r>
              <a:rPr 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cs typeface=""/>
              </a:rPr>
              <a:t>Steak, roasted potatoes and vegetables ……………..$5.99</a:t>
            </a:r>
          </a:p>
          <a:p>
            <a:pPr marL="0" lvl="0" indent="0">
              <a:spcBef>
                <a:spcPts val="0"/>
              </a:spcBef>
              <a:buNone/>
              <a:tabLst>
                <a:tab pos="3997325" algn="r"/>
              </a:tabLst>
            </a:pPr>
            <a:endParaRPr lang="en-US" sz="900" b="1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  <a:cs typeface=""/>
            </a:endParaRPr>
          </a:p>
          <a:p>
            <a:pPr marL="0" lvl="0" indent="0">
              <a:spcBef>
                <a:spcPts val="0"/>
              </a:spcBef>
              <a:buNone/>
              <a:tabLst>
                <a:tab pos="3997325" algn="r"/>
              </a:tabLst>
            </a:pPr>
            <a:r>
              <a:rPr 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cs typeface=""/>
              </a:rPr>
              <a:t>Fri: </a:t>
            </a:r>
            <a:r>
              <a:rPr 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cs typeface=""/>
              </a:rPr>
              <a:t>Grilled salmon, rice and vegetables ……………..…….$5.99        </a:t>
            </a:r>
          </a:p>
        </p:txBody>
      </p:sp>
      <p:sp>
        <p:nvSpPr>
          <p:cNvPr id="15" name="Text Placeholder 16"/>
          <p:cNvSpPr txBox="1">
            <a:spLocks/>
          </p:cNvSpPr>
          <p:nvPr/>
        </p:nvSpPr>
        <p:spPr>
          <a:xfrm>
            <a:off x="5258706" y="6709559"/>
            <a:ext cx="2048256" cy="2571008"/>
          </a:xfrm>
          <a:prstGeom prst="rect">
            <a:avLst/>
          </a:prstGeom>
        </p:spPr>
        <p:txBody>
          <a:bodyPr tIns="137160" numCol="1" spcCol="274320" anchor="t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buNone/>
            </a:pPr>
            <a:r>
              <a:rPr 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Monday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Closed for holiday</a:t>
            </a:r>
          </a:p>
          <a:p>
            <a:pPr marL="0" indent="0" algn="ctr">
              <a:lnSpc>
                <a:spcPct val="90000"/>
              </a:lnSpc>
              <a:buNone/>
            </a:pPr>
            <a:endParaRPr lang="en-US" sz="900" b="1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Tuesday</a:t>
            </a:r>
            <a:endParaRPr lang="en-US" sz="9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Broccoli cheddar</a:t>
            </a:r>
          </a:p>
          <a:p>
            <a:pPr marL="0" indent="0" algn="ctr">
              <a:lnSpc>
                <a:spcPct val="90000"/>
              </a:lnSpc>
              <a:buNone/>
            </a:pPr>
            <a:endParaRPr lang="en-US" sz="900" b="1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Wednesday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Chicken noodle</a:t>
            </a:r>
          </a:p>
          <a:p>
            <a:pPr marL="0" indent="0" algn="ctr">
              <a:lnSpc>
                <a:spcPct val="90000"/>
              </a:lnSpc>
              <a:buNone/>
            </a:pPr>
            <a:endParaRPr lang="en-US" sz="9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Thursday</a:t>
            </a:r>
            <a:endParaRPr lang="en-US" sz="9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Barley and vegetables</a:t>
            </a:r>
          </a:p>
          <a:p>
            <a:pPr marL="0" indent="0" algn="ctr">
              <a:lnSpc>
                <a:spcPct val="90000"/>
              </a:lnSpc>
              <a:buNone/>
            </a:pPr>
            <a:endParaRPr lang="en-US" sz="900" b="1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Friday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Chef choice</a:t>
            </a:r>
          </a:p>
          <a:p>
            <a:pPr marL="0" indent="0" algn="ctr">
              <a:lnSpc>
                <a:spcPct val="90000"/>
              </a:lnSpc>
              <a:buNone/>
            </a:pPr>
            <a:endParaRPr lang="en-US" sz="9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Subtitle 2"/>
          <p:cNvSpPr txBox="1">
            <a:spLocks/>
          </p:cNvSpPr>
          <p:nvPr/>
        </p:nvSpPr>
        <p:spPr>
          <a:xfrm>
            <a:off x="1369000" y="9498588"/>
            <a:ext cx="5937962" cy="3551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</a:pPr>
            <a:r>
              <a:rPr lang="en-US" sz="9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Millagros</a:t>
            </a:r>
            <a:r>
              <a:rPr 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9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Lamothe</a:t>
            </a:r>
            <a:r>
              <a:rPr 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 (847)235-5428</a:t>
            </a:r>
          </a:p>
          <a:p>
            <a:pPr algn="l">
              <a:lnSpc>
                <a:spcPct val="90000"/>
              </a:lnSpc>
            </a:pPr>
            <a:r>
              <a:rPr 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let us cater your next meeting!  Email Millie at  Millagros.lamothe@compass-usa.com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97137" y="498989"/>
            <a:ext cx="2762735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b="1" dirty="0">
                <a:solidFill>
                  <a:srgbClr val="5D9EB1"/>
                </a:solidFill>
                <a:latin typeface="Century Gothic"/>
                <a:cs typeface="Century Gothic"/>
              </a:rPr>
              <a:t>May 26th, 2025</a:t>
            </a:r>
          </a:p>
        </p:txBody>
      </p:sp>
      <p:sp>
        <p:nvSpPr>
          <p:cNvPr id="12" name="Text Placeholder 16"/>
          <p:cNvSpPr>
            <a:spLocks noGrp="1"/>
          </p:cNvSpPr>
          <p:nvPr/>
        </p:nvSpPr>
        <p:spPr>
          <a:xfrm>
            <a:off x="781878" y="2483714"/>
            <a:ext cx="4422582" cy="1322216"/>
          </a:xfrm>
          <a:prstGeom prst="rect">
            <a:avLst/>
          </a:prstGeom>
        </p:spPr>
        <p:txBody>
          <a:bodyPr vert="horz" lIns="0" tIns="0" rIns="0" bIns="0" numCol="1" spcCol="274320" rtlCol="0">
            <a:noAutofit/>
          </a:bodyPr>
          <a:lstStyle>
            <a:lvl1pPr marL="0" indent="0" algn="ctr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Avenir LT Std 65 Medium"/>
                <a:ea typeface="+mn-ea"/>
                <a:cs typeface="Avenir LT Std 65 Medium"/>
              </a:defRPr>
            </a:lvl1pPr>
            <a:lvl2pPr marL="0" indent="0" algn="ctr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Avenir LT Std 35 Light"/>
                <a:ea typeface="+mn-ea"/>
                <a:cs typeface="Avenir LT Std 35 Light"/>
              </a:defRPr>
            </a:lvl2pPr>
            <a:lvl3pPr marL="0" marR="0" indent="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000" b="0" i="0" kern="1200">
                <a:solidFill>
                  <a:schemeClr val="tx1"/>
                </a:solidFill>
                <a:latin typeface="Avenir LT Std 35 Light"/>
                <a:ea typeface="+mn-ea"/>
                <a:cs typeface="Avenir LT Std 35 Light"/>
              </a:defRPr>
            </a:lvl3pPr>
            <a:lvl4pPr marL="0" indent="0" algn="ctr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None/>
              <a:defRPr sz="1000" b="0" i="0" kern="1200">
                <a:solidFill>
                  <a:schemeClr val="tx1"/>
                </a:solidFill>
                <a:latin typeface="Avenir LT Std 35 Light"/>
                <a:ea typeface="+mn-ea"/>
                <a:cs typeface="Avenir LT Std 35 Light"/>
              </a:defRPr>
            </a:lvl4pPr>
            <a:lvl5pPr marL="0" indent="0" algn="ctr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None/>
              <a:defRPr sz="1000" b="0" i="0" kern="1200">
                <a:solidFill>
                  <a:schemeClr val="tx1"/>
                </a:solidFill>
                <a:latin typeface="Avenir LT Std 35 Light"/>
                <a:ea typeface="+mn-ea"/>
                <a:cs typeface="Avenir LT Std 35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10000"/>
              </a:lnSpc>
              <a:spcBef>
                <a:spcPts val="0"/>
              </a:spcBef>
              <a:tabLst>
                <a:tab pos="3997325" algn="r"/>
              </a:tabLst>
            </a:pPr>
            <a:endParaRPr lang="en-US" sz="900" b="1" u="sng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tabLst>
                <a:tab pos="3997325" algn="r"/>
              </a:tabLst>
            </a:pPr>
            <a:endParaRPr lang="en-US" sz="900" b="1" u="sng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tabLst>
                <a:tab pos="3997325" algn="r"/>
              </a:tabLst>
            </a:pPr>
            <a:r>
              <a:rPr 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Closed for holiday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tabLst>
                <a:tab pos="3997325" algn="r"/>
              </a:tabLst>
            </a:pPr>
            <a:endParaRPr lang="en-US" sz="900" b="1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tabLst>
                <a:tab pos="3997325" algn="r"/>
              </a:tabLst>
            </a:pPr>
            <a:r>
              <a:rPr 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Have a nice and safe holiday!!!</a:t>
            </a:r>
            <a:endParaRPr lang="en-US" sz="9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ABA90F8-B928-744C-803C-E2047AE5C4D1}"/>
              </a:ext>
            </a:extLst>
          </p:cNvPr>
          <p:cNvSpPr txBox="1"/>
          <p:nvPr/>
        </p:nvSpPr>
        <p:spPr>
          <a:xfrm>
            <a:off x="397137" y="775988"/>
            <a:ext cx="2515792" cy="1323439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US" sz="1200" b="1" dirty="0" err="1">
                <a:latin typeface="Century Gothic"/>
                <a:cs typeface="Century Gothic"/>
              </a:rPr>
              <a:t>monday</a:t>
            </a:r>
            <a:r>
              <a:rPr lang="en-US" sz="1200" b="1" dirty="0">
                <a:latin typeface="Century Gothic"/>
                <a:cs typeface="Century Gothic"/>
              </a:rPr>
              <a:t> - </a:t>
            </a:r>
            <a:r>
              <a:rPr lang="en-US" sz="1200" b="1" dirty="0" err="1">
                <a:latin typeface="Century Gothic"/>
                <a:cs typeface="Century Gothic"/>
              </a:rPr>
              <a:t>friday</a:t>
            </a:r>
            <a:endParaRPr lang="en-US" sz="1200" b="1" dirty="0">
              <a:latin typeface="Century Gothic"/>
              <a:cs typeface="Century Gothic"/>
            </a:endParaRPr>
          </a:p>
          <a:p>
            <a:pPr algn="ctr"/>
            <a:r>
              <a:rPr lang="en-US" sz="1200" b="1" dirty="0">
                <a:latin typeface="Century Gothic"/>
                <a:cs typeface="Century Gothic"/>
              </a:rPr>
              <a:t>breakfast</a:t>
            </a:r>
          </a:p>
          <a:p>
            <a:pPr algn="ctr"/>
            <a:r>
              <a:rPr lang="en-US" sz="1200" b="1" dirty="0">
                <a:latin typeface="Century Gothic"/>
                <a:cs typeface="Century Gothic"/>
              </a:rPr>
              <a:t>7:00 am - 9:30 am</a:t>
            </a:r>
          </a:p>
          <a:p>
            <a:pPr algn="ctr"/>
            <a:r>
              <a:rPr lang="en-US" sz="1200" b="1" dirty="0">
                <a:latin typeface="Century Gothic"/>
                <a:cs typeface="Century Gothic"/>
              </a:rPr>
              <a:t>lunch</a:t>
            </a:r>
          </a:p>
          <a:p>
            <a:pPr algn="ctr"/>
            <a:r>
              <a:rPr lang="en-US" sz="1200" b="1" dirty="0">
                <a:latin typeface="Century Gothic"/>
                <a:cs typeface="Century Gothic"/>
              </a:rPr>
              <a:t>11:30 am - 1:30 pm</a:t>
            </a:r>
          </a:p>
          <a:p>
            <a:pPr algn="ctr"/>
            <a:endParaRPr lang="en-US" sz="1200" b="1" dirty="0">
              <a:latin typeface="Century Gothic"/>
              <a:cs typeface="Century Gothic"/>
            </a:endParaRPr>
          </a:p>
          <a:p>
            <a:pPr algn="ctr"/>
            <a:r>
              <a:rPr lang="en-US" sz="1400" b="1" dirty="0">
                <a:latin typeface="Century Gothic"/>
                <a:cs typeface="Century Gothic"/>
              </a:rPr>
              <a:t>menu subject to change  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160329" y="3845674"/>
            <a:ext cx="3505200" cy="0"/>
          </a:xfrm>
          <a:prstGeom prst="line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 Placeholder 16"/>
          <p:cNvSpPr>
            <a:spLocks noGrp="1"/>
          </p:cNvSpPr>
          <p:nvPr/>
        </p:nvSpPr>
        <p:spPr>
          <a:xfrm>
            <a:off x="781878" y="3892512"/>
            <a:ext cx="4278952" cy="1356772"/>
          </a:xfrm>
          <a:prstGeom prst="rect">
            <a:avLst/>
          </a:prstGeom>
        </p:spPr>
        <p:txBody>
          <a:bodyPr vert="horz" lIns="0" tIns="0" rIns="0" bIns="0" numCol="1" spcCol="274320" rtlCol="0">
            <a:noAutofit/>
          </a:bodyPr>
          <a:lstStyle>
            <a:lvl1pPr marL="0" indent="0" algn="ctr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Avenir LT Std 65 Medium"/>
                <a:ea typeface="+mn-ea"/>
                <a:cs typeface="Avenir LT Std 65 Medium"/>
              </a:defRPr>
            </a:lvl1pPr>
            <a:lvl2pPr marL="0" indent="0" algn="ctr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Avenir LT Std 35 Light"/>
                <a:ea typeface="+mn-ea"/>
                <a:cs typeface="Avenir LT Std 35 Light"/>
              </a:defRPr>
            </a:lvl2pPr>
            <a:lvl3pPr marL="0" marR="0" indent="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000" b="0" i="0" kern="1200">
                <a:solidFill>
                  <a:schemeClr val="tx1"/>
                </a:solidFill>
                <a:latin typeface="Avenir LT Std 35 Light"/>
                <a:ea typeface="+mn-ea"/>
                <a:cs typeface="Avenir LT Std 35 Light"/>
              </a:defRPr>
            </a:lvl3pPr>
            <a:lvl4pPr marL="0" indent="0" algn="ctr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None/>
              <a:defRPr sz="1000" b="0" i="0" kern="1200">
                <a:solidFill>
                  <a:schemeClr val="tx1"/>
                </a:solidFill>
                <a:latin typeface="Avenir LT Std 35 Light"/>
                <a:ea typeface="+mn-ea"/>
                <a:cs typeface="Avenir LT Std 35 Light"/>
              </a:defRPr>
            </a:lvl4pPr>
            <a:lvl5pPr marL="0" indent="0" algn="ctr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None/>
              <a:defRPr sz="1000" b="0" i="0" kern="1200">
                <a:solidFill>
                  <a:schemeClr val="tx1"/>
                </a:solidFill>
                <a:latin typeface="Avenir LT Std 35 Light"/>
                <a:ea typeface="+mn-ea"/>
                <a:cs typeface="Avenir LT Std 35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>
              <a:lnSpc>
                <a:spcPct val="110000"/>
              </a:lnSpc>
              <a:spcBef>
                <a:spcPts val="0"/>
              </a:spcBef>
              <a:tabLst>
                <a:tab pos="3997325" algn="r"/>
              </a:tabLst>
            </a:pPr>
            <a:r>
              <a:rPr 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Flame breakfast: Breakfast wrap ………………………………………...……$4.99</a:t>
            </a:r>
          </a:p>
          <a:p>
            <a:pPr lvl="1" algn="l">
              <a:lnSpc>
                <a:spcPct val="110000"/>
              </a:lnSpc>
              <a:spcBef>
                <a:spcPts val="0"/>
              </a:spcBef>
              <a:tabLst>
                <a:tab pos="3997325" algn="r"/>
              </a:tabLst>
            </a:pPr>
            <a:r>
              <a:rPr 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scramble egg, sausage or bacon, peppers, onions and cheese; served with potatoes</a:t>
            </a:r>
          </a:p>
          <a:p>
            <a:pPr lvl="1" algn="l">
              <a:lnSpc>
                <a:spcPct val="110000"/>
              </a:lnSpc>
              <a:spcBef>
                <a:spcPts val="0"/>
              </a:spcBef>
              <a:tabLst>
                <a:tab pos="3997325" algn="r"/>
              </a:tabLst>
            </a:pPr>
            <a:r>
              <a:rPr 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Butcher &amp; baker: Italian sub ……………………………………………..….….$4.99</a:t>
            </a:r>
          </a:p>
          <a:p>
            <a:pPr lvl="1" algn="l">
              <a:lnSpc>
                <a:spcPct val="110000"/>
              </a:lnSpc>
              <a:spcBef>
                <a:spcPts val="0"/>
              </a:spcBef>
              <a:tabLst>
                <a:tab pos="3997325" algn="r"/>
              </a:tabLst>
            </a:pPr>
            <a:r>
              <a:rPr 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salami, pepperoni, smoked ham, lettuce, tomato, cheese and Italian dressing; served with a side</a:t>
            </a:r>
          </a:p>
          <a:p>
            <a:pPr lvl="1" algn="l">
              <a:lnSpc>
                <a:spcPct val="110000"/>
              </a:lnSpc>
              <a:spcBef>
                <a:spcPts val="0"/>
              </a:spcBef>
              <a:tabLst>
                <a:tab pos="3997325" algn="r"/>
              </a:tabLst>
            </a:pPr>
            <a:r>
              <a:rPr 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Flame grill: XL vegetable quesadilla ………………………………………….$4.99</a:t>
            </a:r>
          </a:p>
          <a:p>
            <a:pPr lvl="1" algn="l">
              <a:lnSpc>
                <a:spcPct val="110000"/>
              </a:lnSpc>
              <a:spcBef>
                <a:spcPts val="0"/>
              </a:spcBef>
              <a:tabLst>
                <a:tab pos="3997325" algn="r"/>
              </a:tabLst>
            </a:pPr>
            <a:r>
              <a:rPr 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served with a side</a:t>
            </a:r>
          </a:p>
          <a:p>
            <a:pPr algn="l">
              <a:lnSpc>
                <a:spcPct val="110000"/>
              </a:lnSpc>
              <a:spcBef>
                <a:spcPts val="0"/>
              </a:spcBef>
              <a:tabLst>
                <a:tab pos="3997325" algn="r"/>
              </a:tabLst>
            </a:pPr>
            <a:endParaRPr lang="en-US" sz="900" b="1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  <a:tabLst>
                <a:tab pos="3997325" algn="r"/>
              </a:tabLst>
            </a:pPr>
            <a:r>
              <a:rPr 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Flame breakfast: Waffle and eggs …………………………………………….$4.99</a:t>
            </a:r>
          </a:p>
          <a:p>
            <a:pPr algn="l">
              <a:lnSpc>
                <a:spcPct val="110000"/>
              </a:lnSpc>
              <a:spcBef>
                <a:spcPts val="0"/>
              </a:spcBef>
              <a:tabLst>
                <a:tab pos="3997325" algn="r"/>
              </a:tabLst>
            </a:pPr>
            <a:r>
              <a:rPr lang="en-US" sz="9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belgian</a:t>
            </a:r>
            <a:r>
              <a:rPr 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 style waffle and two cage free egg your style</a:t>
            </a:r>
          </a:p>
          <a:p>
            <a:pPr algn="l">
              <a:lnSpc>
                <a:spcPct val="110000"/>
              </a:lnSpc>
              <a:spcBef>
                <a:spcPts val="0"/>
              </a:spcBef>
              <a:tabLst>
                <a:tab pos="3997325" algn="r"/>
              </a:tabLst>
            </a:pPr>
            <a:r>
              <a:rPr 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Butcher and baker: Caprese sandwich …………………………..……...…..$4.99</a:t>
            </a:r>
          </a:p>
          <a:p>
            <a:pPr algn="l">
              <a:lnSpc>
                <a:spcPct val="110000"/>
              </a:lnSpc>
              <a:spcBef>
                <a:spcPts val="0"/>
              </a:spcBef>
              <a:tabLst>
                <a:tab pos="3997325" algn="r"/>
              </a:tabLst>
            </a:pPr>
            <a:r>
              <a:rPr 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tomato marinated with pesto sauce, spinach and fresh mozzarella cheese; served with a side</a:t>
            </a:r>
          </a:p>
          <a:p>
            <a:pPr algn="l">
              <a:lnSpc>
                <a:spcPct val="110000"/>
              </a:lnSpc>
              <a:spcBef>
                <a:spcPts val="0"/>
              </a:spcBef>
              <a:tabLst>
                <a:tab pos="3997325" algn="r"/>
              </a:tabLst>
            </a:pPr>
            <a:r>
              <a:rPr 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Flame grill: Ham, pepperoni and salami melt …………………………...….$4.99</a:t>
            </a:r>
          </a:p>
          <a:p>
            <a:pPr algn="l">
              <a:lnSpc>
                <a:spcPct val="110000"/>
              </a:lnSpc>
              <a:spcBef>
                <a:spcPts val="0"/>
              </a:spcBef>
              <a:tabLst>
                <a:tab pos="3997325" algn="r"/>
              </a:tabLst>
            </a:pPr>
            <a:r>
              <a:rPr 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served with a side</a:t>
            </a:r>
          </a:p>
          <a:p>
            <a:pPr lvl="1" algn="l">
              <a:lnSpc>
                <a:spcPct val="110000"/>
              </a:lnSpc>
              <a:spcBef>
                <a:spcPts val="0"/>
              </a:spcBef>
              <a:tabLst>
                <a:tab pos="3997325" algn="r"/>
              </a:tabLst>
            </a:pPr>
            <a:r>
              <a:rPr 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	</a:t>
            </a:r>
            <a:endParaRPr lang="en-US" sz="900" u="sng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Text Placeholder 16"/>
          <p:cNvSpPr>
            <a:spLocks noGrp="1"/>
          </p:cNvSpPr>
          <p:nvPr/>
        </p:nvSpPr>
        <p:spPr>
          <a:xfrm>
            <a:off x="781878" y="5281936"/>
            <a:ext cx="4422582" cy="1529680"/>
          </a:xfrm>
          <a:prstGeom prst="rect">
            <a:avLst/>
          </a:prstGeom>
        </p:spPr>
        <p:txBody>
          <a:bodyPr vert="horz" lIns="0" tIns="0" rIns="0" bIns="0" numCol="1" spcCol="274320" rtlCol="0">
            <a:noAutofit/>
          </a:bodyPr>
          <a:lstStyle>
            <a:lvl1pPr marL="0" indent="0" algn="ctr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Avenir LT Std 65 Medium"/>
                <a:ea typeface="+mn-ea"/>
                <a:cs typeface="Avenir LT Std 65 Medium"/>
              </a:defRPr>
            </a:lvl1pPr>
            <a:lvl2pPr marL="0" indent="0" algn="ctr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Avenir LT Std 35 Light"/>
                <a:ea typeface="+mn-ea"/>
                <a:cs typeface="Avenir LT Std 35 Light"/>
              </a:defRPr>
            </a:lvl2pPr>
            <a:lvl3pPr marL="0" marR="0" indent="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000" b="0" i="0" kern="1200">
                <a:solidFill>
                  <a:schemeClr val="tx1"/>
                </a:solidFill>
                <a:latin typeface="Avenir LT Std 35 Light"/>
                <a:ea typeface="+mn-ea"/>
                <a:cs typeface="Avenir LT Std 35 Light"/>
              </a:defRPr>
            </a:lvl3pPr>
            <a:lvl4pPr marL="0" indent="0" algn="ctr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None/>
              <a:defRPr sz="1000" b="0" i="0" kern="1200">
                <a:solidFill>
                  <a:schemeClr val="tx1"/>
                </a:solidFill>
                <a:latin typeface="Avenir LT Std 35 Light"/>
                <a:ea typeface="+mn-ea"/>
                <a:cs typeface="Avenir LT Std 35 Light"/>
              </a:defRPr>
            </a:lvl4pPr>
            <a:lvl5pPr marL="0" indent="0" algn="ctr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None/>
              <a:defRPr sz="1000" b="0" i="0" kern="1200">
                <a:solidFill>
                  <a:schemeClr val="tx1"/>
                </a:solidFill>
                <a:latin typeface="Avenir LT Std 35 Light"/>
                <a:ea typeface="+mn-ea"/>
                <a:cs typeface="Avenir LT Std 35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>
              <a:lnSpc>
                <a:spcPct val="110000"/>
              </a:lnSpc>
              <a:spcBef>
                <a:spcPts val="0"/>
              </a:spcBef>
              <a:tabLst>
                <a:tab pos="3997325" algn="r"/>
              </a:tabLst>
            </a:pPr>
            <a:endParaRPr lang="en-US" sz="900" u="sng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  <a:cs typeface="Century Gothic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  <a:tabLst>
                <a:tab pos="3997325" algn="r"/>
              </a:tabLst>
            </a:pPr>
            <a:endParaRPr lang="en-US" sz="9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  <a:cs typeface="Century Gothic"/>
            </a:endParaRPr>
          </a:p>
          <a:p>
            <a:pPr lvl="1" algn="l">
              <a:lnSpc>
                <a:spcPct val="110000"/>
              </a:lnSpc>
              <a:spcBef>
                <a:spcPts val="0"/>
              </a:spcBef>
              <a:tabLst>
                <a:tab pos="3997325" algn="r"/>
              </a:tabLst>
            </a:pPr>
            <a:r>
              <a:rPr 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 </a:t>
            </a:r>
          </a:p>
          <a:p>
            <a:pPr lvl="1" algn="l">
              <a:lnSpc>
                <a:spcPct val="110000"/>
              </a:lnSpc>
              <a:spcBef>
                <a:spcPts val="0"/>
              </a:spcBef>
              <a:tabLst>
                <a:tab pos="3997325" algn="r"/>
              </a:tabLst>
            </a:pPr>
            <a:endParaRPr lang="en-US" sz="900" u="sng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7" name="Text Placeholder 16"/>
          <p:cNvSpPr>
            <a:spLocks noGrp="1"/>
          </p:cNvSpPr>
          <p:nvPr/>
        </p:nvSpPr>
        <p:spPr>
          <a:xfrm>
            <a:off x="781878" y="6671359"/>
            <a:ext cx="4476827" cy="1390968"/>
          </a:xfrm>
          <a:prstGeom prst="rect">
            <a:avLst/>
          </a:prstGeom>
        </p:spPr>
        <p:txBody>
          <a:bodyPr vert="horz" lIns="0" tIns="0" rIns="0" bIns="0" numCol="1" spcCol="274320" rtlCol="0">
            <a:noAutofit/>
          </a:bodyPr>
          <a:lstStyle>
            <a:lvl1pPr marL="0" indent="0" algn="ctr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Avenir LT Std 65 Medium"/>
                <a:ea typeface="+mn-ea"/>
                <a:cs typeface="Avenir LT Std 65 Medium"/>
              </a:defRPr>
            </a:lvl1pPr>
            <a:lvl2pPr marL="0" indent="0" algn="ctr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Avenir LT Std 35 Light"/>
                <a:ea typeface="+mn-ea"/>
                <a:cs typeface="Avenir LT Std 35 Light"/>
              </a:defRPr>
            </a:lvl2pPr>
            <a:lvl3pPr marL="0" marR="0" indent="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000" b="0" i="0" kern="1200">
                <a:solidFill>
                  <a:schemeClr val="tx1"/>
                </a:solidFill>
                <a:latin typeface="Avenir LT Std 35 Light"/>
                <a:ea typeface="+mn-ea"/>
                <a:cs typeface="Avenir LT Std 35 Light"/>
              </a:defRPr>
            </a:lvl3pPr>
            <a:lvl4pPr marL="0" indent="0" algn="ctr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None/>
              <a:defRPr sz="1000" b="0" i="0" kern="1200">
                <a:solidFill>
                  <a:schemeClr val="tx1"/>
                </a:solidFill>
                <a:latin typeface="Avenir LT Std 35 Light"/>
                <a:ea typeface="+mn-ea"/>
                <a:cs typeface="Avenir LT Std 35 Light"/>
              </a:defRPr>
            </a:lvl4pPr>
            <a:lvl5pPr marL="0" indent="0" algn="ctr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None/>
              <a:defRPr sz="1000" b="0" i="0" kern="1200">
                <a:solidFill>
                  <a:schemeClr val="tx1"/>
                </a:solidFill>
                <a:latin typeface="Avenir LT Std 35 Light"/>
                <a:ea typeface="+mn-ea"/>
                <a:cs typeface="Avenir LT Std 35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>
              <a:lnSpc>
                <a:spcPct val="110000"/>
              </a:lnSpc>
              <a:spcBef>
                <a:spcPts val="0"/>
              </a:spcBef>
              <a:tabLst>
                <a:tab pos="3997325" algn="r"/>
              </a:tabLst>
            </a:pPr>
            <a:r>
              <a:rPr 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Flame breakfast: Avocado toast with a side …………………………….…$4.99</a:t>
            </a:r>
          </a:p>
          <a:p>
            <a:pPr lvl="1" algn="l">
              <a:lnSpc>
                <a:spcPct val="110000"/>
              </a:lnSpc>
              <a:spcBef>
                <a:spcPts val="0"/>
              </a:spcBef>
              <a:tabLst>
                <a:tab pos="3997325" algn="r"/>
              </a:tabLst>
            </a:pPr>
            <a:endParaRPr lang="en-US" sz="900" u="sng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  <a:tabLst>
                <a:tab pos="3997325" algn="r"/>
              </a:tabLst>
            </a:pPr>
            <a:r>
              <a:rPr 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Butcher &amp; baker: Chicken salad croissant ………………………………….$4.99</a:t>
            </a:r>
          </a:p>
          <a:p>
            <a:pPr algn="l">
              <a:lnSpc>
                <a:spcPct val="110000"/>
              </a:lnSpc>
              <a:spcBef>
                <a:spcPts val="0"/>
              </a:spcBef>
              <a:tabLst>
                <a:tab pos="3997325" algn="r"/>
              </a:tabLst>
            </a:pPr>
            <a:r>
              <a:rPr 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classic chicken salad, lettuce and tomato on a flakey croissant; served with a side</a:t>
            </a:r>
          </a:p>
          <a:p>
            <a:pPr algn="l">
              <a:lnSpc>
                <a:spcPct val="110000"/>
              </a:lnSpc>
              <a:spcBef>
                <a:spcPts val="0"/>
              </a:spcBef>
              <a:tabLst>
                <a:tab pos="3997325" algn="r"/>
              </a:tabLst>
            </a:pPr>
            <a:r>
              <a:rPr 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Flame grill: Chicken </a:t>
            </a:r>
            <a:r>
              <a:rPr lang="en-US" sz="9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milanesa</a:t>
            </a:r>
            <a:r>
              <a:rPr 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 sub ……………………………………..….…$4.99</a:t>
            </a:r>
          </a:p>
          <a:p>
            <a:pPr algn="l">
              <a:lnSpc>
                <a:spcPct val="110000"/>
              </a:lnSpc>
              <a:spcBef>
                <a:spcPts val="0"/>
              </a:spcBef>
              <a:tabLst>
                <a:tab pos="3997325" algn="r"/>
              </a:tabLst>
            </a:pPr>
            <a:r>
              <a:rPr 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served with a side</a:t>
            </a:r>
          </a:p>
          <a:p>
            <a:pPr algn="l">
              <a:lnSpc>
                <a:spcPct val="110000"/>
              </a:lnSpc>
              <a:spcBef>
                <a:spcPts val="0"/>
              </a:spcBef>
              <a:tabLst>
                <a:tab pos="3997325" algn="r"/>
              </a:tabLst>
            </a:pPr>
            <a:endParaRPr lang="en-US" sz="9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  <a:tabLst>
                <a:tab pos="3997325" algn="r"/>
              </a:tabLst>
            </a:pPr>
            <a:endParaRPr lang="en-US" sz="900" b="1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  <a:p>
            <a:pPr lvl="1" algn="l">
              <a:lnSpc>
                <a:spcPct val="110000"/>
              </a:lnSpc>
              <a:spcBef>
                <a:spcPts val="0"/>
              </a:spcBef>
              <a:tabLst>
                <a:tab pos="3997325" algn="r"/>
              </a:tabLst>
            </a:pPr>
            <a:endParaRPr lang="en-US" sz="900" b="1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  <a:p>
            <a:pPr lvl="1" algn="l">
              <a:lnSpc>
                <a:spcPct val="110000"/>
              </a:lnSpc>
              <a:spcBef>
                <a:spcPts val="0"/>
              </a:spcBef>
              <a:tabLst>
                <a:tab pos="3997325" algn="r"/>
              </a:tabLst>
            </a:pPr>
            <a:r>
              <a:rPr 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	</a:t>
            </a:r>
            <a:endParaRPr lang="en-US" sz="900" b="1" u="sng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8" name="Text Placeholder 16"/>
          <p:cNvSpPr>
            <a:spLocks noGrp="1"/>
          </p:cNvSpPr>
          <p:nvPr/>
        </p:nvSpPr>
        <p:spPr>
          <a:xfrm>
            <a:off x="781878" y="8062327"/>
            <a:ext cx="4476828" cy="1422075"/>
          </a:xfrm>
          <a:prstGeom prst="rect">
            <a:avLst/>
          </a:prstGeom>
        </p:spPr>
        <p:txBody>
          <a:bodyPr vert="horz" lIns="0" tIns="0" rIns="0" bIns="0" numCol="1" spcCol="274320" rtlCol="0">
            <a:noAutofit/>
          </a:bodyPr>
          <a:lstStyle>
            <a:lvl1pPr marL="0" indent="0" algn="ctr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Avenir LT Std 65 Medium"/>
                <a:ea typeface="+mn-ea"/>
                <a:cs typeface="Avenir LT Std 65 Medium"/>
              </a:defRPr>
            </a:lvl1pPr>
            <a:lvl2pPr marL="0" indent="0" algn="ctr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Avenir LT Std 35 Light"/>
                <a:ea typeface="+mn-ea"/>
                <a:cs typeface="Avenir LT Std 35 Light"/>
              </a:defRPr>
            </a:lvl2pPr>
            <a:lvl3pPr marL="0" marR="0" indent="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000" b="0" i="0" kern="1200">
                <a:solidFill>
                  <a:schemeClr val="tx1"/>
                </a:solidFill>
                <a:latin typeface="Avenir LT Std 35 Light"/>
                <a:ea typeface="+mn-ea"/>
                <a:cs typeface="Avenir LT Std 35 Light"/>
              </a:defRPr>
            </a:lvl3pPr>
            <a:lvl4pPr marL="0" indent="0" algn="ctr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None/>
              <a:defRPr sz="1000" b="0" i="0" kern="1200">
                <a:solidFill>
                  <a:schemeClr val="tx1"/>
                </a:solidFill>
                <a:latin typeface="Avenir LT Std 35 Light"/>
                <a:ea typeface="+mn-ea"/>
                <a:cs typeface="Avenir LT Std 35 Light"/>
              </a:defRPr>
            </a:lvl4pPr>
            <a:lvl5pPr marL="0" indent="0" algn="ctr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None/>
              <a:defRPr sz="1000" b="0" i="0" kern="1200">
                <a:solidFill>
                  <a:schemeClr val="tx1"/>
                </a:solidFill>
                <a:latin typeface="Avenir LT Std 35 Light"/>
                <a:ea typeface="+mn-ea"/>
                <a:cs typeface="Avenir LT Std 35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>
              <a:lnSpc>
                <a:spcPct val="100000"/>
              </a:lnSpc>
              <a:spcBef>
                <a:spcPts val="0"/>
              </a:spcBef>
              <a:tabLst>
                <a:tab pos="3997325" algn="r"/>
              </a:tabLst>
            </a:pPr>
            <a:r>
              <a:rPr 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Flame breakfast: Classic biscuit and gravy ………………………………….$3.99</a:t>
            </a:r>
          </a:p>
          <a:p>
            <a:pPr lvl="1" algn="l">
              <a:lnSpc>
                <a:spcPct val="100000"/>
              </a:lnSpc>
              <a:spcBef>
                <a:spcPts val="0"/>
              </a:spcBef>
              <a:tabLst>
                <a:tab pos="3997325" algn="r"/>
              </a:tabLst>
            </a:pPr>
            <a:r>
              <a:rPr 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buttermilk biscuit with country sausage gravy and two cage free egg</a:t>
            </a:r>
          </a:p>
          <a:p>
            <a:pPr lvl="1" algn="l">
              <a:lnSpc>
                <a:spcPct val="100000"/>
              </a:lnSpc>
              <a:spcBef>
                <a:spcPts val="0"/>
              </a:spcBef>
              <a:tabLst>
                <a:tab pos="3997325" algn="r"/>
              </a:tabLst>
            </a:pPr>
            <a:r>
              <a:rPr 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Flame breakfast: Breakfast pepper and egg sub .………………….………$4.99</a:t>
            </a:r>
          </a:p>
          <a:p>
            <a:pPr lvl="1" algn="l">
              <a:lnSpc>
                <a:spcPct val="100000"/>
              </a:lnSpc>
              <a:spcBef>
                <a:spcPts val="0"/>
              </a:spcBef>
              <a:tabLst>
                <a:tab pos="3997325" algn="r"/>
              </a:tabLst>
            </a:pPr>
            <a:r>
              <a:rPr 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served with a side of potatoes</a:t>
            </a:r>
          </a:p>
          <a:p>
            <a:pPr lvl="1" algn="l">
              <a:lnSpc>
                <a:spcPct val="100000"/>
              </a:lnSpc>
              <a:spcBef>
                <a:spcPts val="0"/>
              </a:spcBef>
              <a:tabLst>
                <a:tab pos="3997325" algn="r"/>
              </a:tabLst>
            </a:pPr>
            <a:r>
              <a:rPr 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Butcher &amp; baker: Cheesy chicken sandwich ……………………………..…$4.99</a:t>
            </a:r>
          </a:p>
          <a:p>
            <a:pPr lvl="1" algn="l">
              <a:lnSpc>
                <a:spcPct val="100000"/>
              </a:lnSpc>
              <a:spcBef>
                <a:spcPts val="0"/>
              </a:spcBef>
              <a:tabLst>
                <a:tab pos="3997325" algn="r"/>
              </a:tabLst>
            </a:pPr>
            <a:r>
              <a:rPr 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served with a side</a:t>
            </a:r>
          </a:p>
          <a:p>
            <a:pPr lvl="1" algn="l">
              <a:lnSpc>
                <a:spcPct val="100000"/>
              </a:lnSpc>
              <a:spcBef>
                <a:spcPts val="0"/>
              </a:spcBef>
              <a:tabLst>
                <a:tab pos="3997325" algn="r"/>
              </a:tabLst>
            </a:pPr>
            <a:r>
              <a:rPr 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Flame grill: Vegetable burger ……………………………………………..……$4.99</a:t>
            </a:r>
          </a:p>
          <a:p>
            <a:pPr lvl="1" algn="l">
              <a:lnSpc>
                <a:spcPct val="100000"/>
              </a:lnSpc>
              <a:spcBef>
                <a:spcPts val="0"/>
              </a:spcBef>
              <a:tabLst>
                <a:tab pos="3997325" algn="r"/>
              </a:tabLst>
            </a:pPr>
            <a:r>
              <a:rPr 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served with a side</a:t>
            </a:r>
          </a:p>
          <a:p>
            <a:pPr lvl="1" algn="l">
              <a:lnSpc>
                <a:spcPct val="100000"/>
              </a:lnSpc>
              <a:spcBef>
                <a:spcPts val="0"/>
              </a:spcBef>
              <a:tabLst>
                <a:tab pos="3997325" algn="r"/>
              </a:tabLst>
            </a:pPr>
            <a:endParaRPr lang="en-US" sz="9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tabLst>
                <a:tab pos="3997325" algn="r"/>
              </a:tabLst>
            </a:pPr>
            <a:r>
              <a:rPr lang="en-US" sz="900" dirty="0">
                <a:solidFill>
                  <a:srgbClr val="FF0000"/>
                </a:solidFill>
                <a:latin typeface="Century Gothic" panose="020B0502020202020204" pitchFamily="34" charset="0"/>
              </a:rPr>
              <a:t>THIS MENU CONTAINS DAIRY, WHEAT AND EGG.</a:t>
            </a:r>
          </a:p>
          <a:p>
            <a:pPr lvl="1" algn="l">
              <a:lnSpc>
                <a:spcPct val="100000"/>
              </a:lnSpc>
              <a:spcBef>
                <a:spcPts val="0"/>
              </a:spcBef>
              <a:tabLst>
                <a:tab pos="3997325" algn="r"/>
              </a:tabLst>
            </a:pP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  <a:tabLst>
                <a:tab pos="3997325" algn="r"/>
              </a:tabLst>
            </a:pPr>
            <a:endParaRPr lang="en-US" sz="900" b="1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tabLst>
                <a:tab pos="3997325" algn="r"/>
              </a:tabLst>
            </a:pPr>
            <a:endParaRPr lang="en-US" sz="1600" b="1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tabLst>
                <a:tab pos="3997325" algn="r"/>
              </a:tabLst>
            </a:pPr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 </a:t>
            </a:r>
          </a:p>
          <a:p>
            <a:pPr lvl="1" algn="l">
              <a:lnSpc>
                <a:spcPct val="110000"/>
              </a:lnSpc>
              <a:spcBef>
                <a:spcPts val="0"/>
              </a:spcBef>
              <a:tabLst>
                <a:tab pos="3997325" algn="r"/>
              </a:tabLst>
            </a:pPr>
            <a:endParaRPr lang="en-US" sz="900" b="1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  <a:p>
            <a:pPr lvl="1" algn="l">
              <a:lnSpc>
                <a:spcPct val="110000"/>
              </a:lnSpc>
              <a:spcBef>
                <a:spcPts val="0"/>
              </a:spcBef>
              <a:tabLst>
                <a:tab pos="3997325" algn="r"/>
              </a:tabLst>
            </a:pPr>
            <a:r>
              <a:rPr 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	</a:t>
            </a:r>
            <a:endParaRPr lang="en-US" sz="900" u="sng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  <a:p>
            <a:pPr lvl="1" algn="l">
              <a:lnSpc>
                <a:spcPct val="110000"/>
              </a:lnSpc>
              <a:spcBef>
                <a:spcPts val="0"/>
              </a:spcBef>
              <a:tabLst>
                <a:tab pos="3997325" algn="r"/>
              </a:tabLst>
            </a:pPr>
            <a:endParaRPr lang="en-US" sz="9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1156322" y="5235098"/>
            <a:ext cx="3505200" cy="0"/>
          </a:xfrm>
          <a:prstGeom prst="line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156322" y="6628486"/>
            <a:ext cx="3505200" cy="0"/>
          </a:xfrm>
          <a:prstGeom prst="line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165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Metadata/LabelInfo.xml><?xml version="1.0" encoding="utf-8"?>
<clbl:labelList xmlns:clbl="http://schemas.microsoft.com/office/2020/mipLabelMetadata">
  <clbl:label id="{cd62b7dd-4b48-44bd-90e7-e143a22c8ead}" enabled="0" method="" siteId="{cd62b7dd-4b48-44bd-90e7-e143a22c8ea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25055</TotalTime>
  <Words>360</Words>
  <Application>Microsoft Office PowerPoint</Application>
  <PresentationFormat>Custom</PresentationFormat>
  <Paragraphs>81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Bebas Neue</vt:lpstr>
      <vt:lpstr>Calibri</vt:lpstr>
      <vt:lpstr>Century Gothic</vt:lpstr>
      <vt:lpstr>Office Theme</vt:lpstr>
      <vt:lpstr>PowerPoint Presentation</vt:lpstr>
    </vt:vector>
  </TitlesOfParts>
  <Manager/>
  <Company>Eurest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Weekly Menu</dc:title>
  <dc:subject/>
  <dc:creator>Olivier Sunier</dc:creator>
  <cp:keywords/>
  <dc:description/>
  <cp:lastModifiedBy>Corona, Salvador</cp:lastModifiedBy>
  <cp:revision>412</cp:revision>
  <cp:lastPrinted>2024-05-01T17:13:33Z</cp:lastPrinted>
  <dcterms:created xsi:type="dcterms:W3CDTF">2016-10-07T05:55:15Z</dcterms:created>
  <dcterms:modified xsi:type="dcterms:W3CDTF">2025-05-16T14:27:50Z</dcterms:modified>
  <cp:category/>
</cp:coreProperties>
</file>